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1"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09.12.2022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09.12.2022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09.12.2022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09.12.2022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6552728"/>
          </a:xfrm>
        </p:spPr>
        <p:txBody>
          <a:bodyPr>
            <a:normAutofit/>
          </a:bodyPr>
          <a:lstStyle/>
          <a:p>
            <a:r>
              <a:rPr lang="ru-RU" sz="2400" b="1" dirty="0" smtClean="0">
                <a:latin typeface="Times New Roman" pitchFamily="18" charset="0"/>
                <a:cs typeface="Times New Roman" pitchFamily="18" charset="0"/>
              </a:rPr>
              <a:t>Тема 10. ИНСТРУМЕНТАРИЙ </a:t>
            </a:r>
            <a:r>
              <a:rPr lang="ru-RU" sz="2400" b="1" dirty="0">
                <a:latin typeface="Times New Roman" pitchFamily="18" charset="0"/>
                <a:cs typeface="Times New Roman" pitchFamily="18" charset="0"/>
              </a:rPr>
              <a:t>РЕАЛИЗАЦИИ </a:t>
            </a:r>
            <a:r>
              <a:rPr lang="ru-RU" sz="2400" b="1" dirty="0" smtClean="0">
                <a:latin typeface="Times New Roman" pitchFamily="18" charset="0"/>
                <a:cs typeface="Times New Roman" pitchFamily="18" charset="0"/>
              </a:rPr>
              <a:t>СТРАТЕГИИ</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b="1" dirty="0">
                <a:latin typeface="Times New Roman" pitchFamily="18" charset="0"/>
                <a:cs typeface="Times New Roman" pitchFamily="18" charset="0"/>
              </a:rPr>
              <a:t>1. Ключевые задачи реализации </a:t>
            </a:r>
            <a:r>
              <a:rPr lang="ru-RU" sz="2400" b="1" dirty="0" smtClean="0">
                <a:latin typeface="Times New Roman" pitchFamily="18" charset="0"/>
                <a:cs typeface="Times New Roman" pitchFamily="18" charset="0"/>
              </a:rPr>
              <a:t>стратегии</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2. Практические рекомендации по обеспечению организации стратегически эффективной </a:t>
            </a:r>
            <a:r>
              <a:rPr lang="ru-RU" sz="2400" b="1" dirty="0" smtClean="0">
                <a:latin typeface="Times New Roman" pitchFamily="18" charset="0"/>
                <a:cs typeface="Times New Roman" pitchFamily="18" charset="0"/>
              </a:rPr>
              <a:t>компании</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b="1" dirty="0">
                <a:latin typeface="Times New Roman" pitchFamily="18" charset="0"/>
                <a:cs typeface="Times New Roman" pitchFamily="18" charset="0"/>
              </a:rPr>
              <a:t>3. Корпоративная культура, обеспечивающая эффективную реализацию </a:t>
            </a:r>
            <a:r>
              <a:rPr lang="ru-RU" sz="2400" b="1" dirty="0" smtClean="0">
                <a:latin typeface="Times New Roman" pitchFamily="18" charset="0"/>
                <a:cs typeface="Times New Roman" pitchFamily="18" charset="0"/>
              </a:rPr>
              <a:t>стратегии</a:t>
            </a:r>
            <a:br>
              <a:rPr lang="ru-RU" sz="2400" b="1" dirty="0" smtClean="0">
                <a:latin typeface="Times New Roman" pitchFamily="18" charset="0"/>
                <a:cs typeface="Times New Roman" pitchFamily="18" charset="0"/>
              </a:rPr>
            </a:br>
            <a:r>
              <a:rPr lang="ru-RU" sz="2400" b="1" dirty="0">
                <a:latin typeface="Times New Roman" pitchFamily="18" charset="0"/>
                <a:cs typeface="Times New Roman" pitchFamily="18" charset="0"/>
              </a:rPr>
              <a:t/>
            </a:r>
            <a:br>
              <a:rPr lang="ru-RU" sz="2400" b="1" dirty="0">
                <a:latin typeface="Times New Roman" pitchFamily="18" charset="0"/>
                <a:cs typeface="Times New Roman" pitchFamily="18" charset="0"/>
              </a:rPr>
            </a:br>
            <a:r>
              <a:rPr lang="ru-RU" sz="2400" b="1" dirty="0">
                <a:latin typeface="Times New Roman" pitchFamily="18" charset="0"/>
                <a:cs typeface="Times New Roman" pitchFamily="18" charset="0"/>
              </a:rPr>
              <a:t>4. Основы политики действий руководства компании в стратегической области</a:t>
            </a:r>
            <a:r>
              <a:rPr lang="ru-RU" sz="2400" dirty="0"/>
              <a:t/>
            </a:r>
            <a:br>
              <a:rPr lang="ru-RU" sz="2400" dirty="0"/>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831039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16632"/>
            <a:ext cx="9144000" cy="6480720"/>
          </a:xfrm>
        </p:spPr>
        <p:txBody>
          <a:bodyPr>
            <a:normAutofit fontScale="90000"/>
          </a:bodyPr>
          <a:lstStyle/>
          <a:p>
            <a:r>
              <a:rPr lang="ru-RU" sz="2400" b="1" dirty="0">
                <a:latin typeface="Times New Roman" pitchFamily="18" charset="0"/>
                <a:cs typeface="Times New Roman" pitchFamily="18" charset="0"/>
              </a:rPr>
              <a:t>3. Корпоративная культура, обеспечивающая эффективную реализацию </a:t>
            </a:r>
            <a:r>
              <a:rPr lang="ru-RU" sz="2400" b="1" dirty="0" smtClean="0">
                <a:latin typeface="Times New Roman" pitchFamily="18" charset="0"/>
                <a:cs typeface="Times New Roman" pitchFamily="18" charset="0"/>
              </a:rPr>
              <a:t>стратегии</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dirty="0">
                <a:latin typeface="Times New Roman" pitchFamily="18" charset="0"/>
                <a:cs typeface="Times New Roman" pitchFamily="18" charset="0"/>
              </a:rPr>
              <a:t>Культура корпорации базируется на основных этических нормах и принципах деятельности.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К этическим нормам относятся:</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честность и соблюдение закона,</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разрешение конфликтов интересов,</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благожелательность в торговле и рыночной практике,</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использование внутренней информации для обеспечения безопасности бизнеса,</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поддержка взаимоотношений и практики прибыльности,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оплата за выполненное дело,</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использование информации из других источников,</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политическая активность,</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защита внутренней информации,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использование активов, ресурсов и собственности компании,</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оплата по контрактам и векселям.</a:t>
            </a:r>
            <a:r>
              <a:rPr lang="ru-RU" sz="2400" dirty="0"/>
              <a:t/>
            </a:r>
            <a:br>
              <a:rPr lang="ru-RU" sz="2400" dirty="0"/>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796292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8964488" cy="6394722"/>
          </a:xfrm>
        </p:spPr>
        <p:txBody>
          <a:bodyPr>
            <a:normAutofit fontScale="90000"/>
          </a:bodyPr>
          <a:lstStyle/>
          <a:p>
            <a:pPr>
              <a:lnSpc>
                <a:spcPct val="85000"/>
              </a:lnSpc>
            </a:pP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smtClean="0">
                <a:latin typeface="Times New Roman" pitchFamily="18" charset="0"/>
                <a:cs typeface="Times New Roman" pitchFamily="18" charset="0"/>
              </a:rPr>
              <a:t>Общими </a:t>
            </a:r>
            <a:r>
              <a:rPr lang="ru-RU" sz="2700" dirty="0">
                <a:latin typeface="Times New Roman" pitchFamily="18" charset="0"/>
                <a:cs typeface="Times New Roman" pitchFamily="18" charset="0"/>
              </a:rPr>
              <a:t>принципами деятельности компании могут быть</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первоочередная важность потребителей и их обслуживания</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обязательства по качеству</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обязательства по инновациям</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уважение к индивидуальности служащих и обязательства компании по отношению к ним</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важность соблюдения честности, прямоты и этических норм</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уважение к акционерам</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уважение к фирмам-поставщикам</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корпоративное товарищество</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важность защиты окружающей среды.</a:t>
            </a:r>
            <a:r>
              <a:rPr lang="ru-RU" dirty="0"/>
              <a:t/>
            </a:r>
            <a:br>
              <a:rPr lang="ru-RU" dirty="0"/>
            </a:br>
            <a:endParaRPr lang="ru-RU" dirty="0"/>
          </a:p>
        </p:txBody>
      </p:sp>
    </p:spTree>
    <p:extLst>
      <p:ext uri="{BB962C8B-B14F-4D97-AF65-F5344CB8AC3E}">
        <p14:creationId xmlns:p14="http://schemas.microsoft.com/office/powerpoint/2010/main" val="2621157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036496" cy="6741368"/>
          </a:xfrm>
        </p:spPr>
        <p:txBody>
          <a:bodyPr>
            <a:normAutofit fontScale="90000"/>
          </a:bodyPr>
          <a:lstStyle/>
          <a:p>
            <a:pPr>
              <a:lnSpc>
                <a:spcPct val="85000"/>
              </a:lnSpc>
            </a:pP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smtClean="0">
                <a:latin typeface="Times New Roman" pitchFamily="18" charset="0"/>
                <a:cs typeface="Times New Roman" pitchFamily="18" charset="0"/>
              </a:rPr>
              <a:t>Фирма </a:t>
            </a:r>
            <a:r>
              <a:rPr lang="ru-RU" sz="2700" dirty="0" err="1">
                <a:latin typeface="Times New Roman" pitchFamily="18" charset="0"/>
                <a:cs typeface="Times New Roman" pitchFamily="18" charset="0"/>
              </a:rPr>
              <a:t>МакКинсей</a:t>
            </a:r>
            <a:r>
              <a:rPr lang="ru-RU" sz="2700" dirty="0">
                <a:latin typeface="Times New Roman" pitchFamily="18" charset="0"/>
                <a:cs typeface="Times New Roman" pitchFamily="18" charset="0"/>
              </a:rPr>
              <a:t> разработала </a:t>
            </a:r>
            <a:r>
              <a:rPr lang="ru-RU" sz="2700" b="1" dirty="0">
                <a:latin typeface="Times New Roman" pitchFamily="18" charset="0"/>
                <a:cs typeface="Times New Roman" pitchFamily="18" charset="0"/>
              </a:rPr>
              <a:t>рамочную конструкцию для оценки принципов в семи областях деятельности компании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стратегии (</a:t>
            </a:r>
            <a:r>
              <a:rPr lang="ru-RU" sz="2700" dirty="0" err="1">
                <a:latin typeface="Times New Roman" pitchFamily="18" charset="0"/>
                <a:cs typeface="Times New Roman" pitchFamily="18" charset="0"/>
              </a:rPr>
              <a:t>strategy</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структуре (</a:t>
            </a:r>
            <a:r>
              <a:rPr lang="ru-RU" sz="2700" dirty="0" err="1">
                <a:latin typeface="Times New Roman" pitchFamily="18" charset="0"/>
                <a:cs typeface="Times New Roman" pitchFamily="18" charset="0"/>
              </a:rPr>
              <a:t>structure</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принципах, позиции и философии (</a:t>
            </a:r>
            <a:r>
              <a:rPr lang="ru-RU" sz="2700" dirty="0" err="1">
                <a:latin typeface="Times New Roman" pitchFamily="18" charset="0"/>
                <a:cs typeface="Times New Roman" pitchFamily="18" charset="0"/>
              </a:rPr>
              <a:t>shared</a:t>
            </a:r>
            <a:r>
              <a:rPr lang="ru-RU" sz="2700" dirty="0">
                <a:latin typeface="Times New Roman" pitchFamily="18" charset="0"/>
                <a:cs typeface="Times New Roman" pitchFamily="18" charset="0"/>
              </a:rPr>
              <a:t> </a:t>
            </a:r>
            <a:r>
              <a:rPr lang="ru-RU" sz="2700" dirty="0" err="1">
                <a:latin typeface="Times New Roman" pitchFamily="18" charset="0"/>
                <a:cs typeface="Times New Roman" pitchFamily="18" charset="0"/>
              </a:rPr>
              <a:t>value</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подходах к штабной деятельности и ее ориентации на персонал (</a:t>
            </a:r>
            <a:r>
              <a:rPr lang="ru-RU" sz="2700" dirty="0" err="1">
                <a:latin typeface="Times New Roman" pitchFamily="18" charset="0"/>
                <a:cs typeface="Times New Roman" pitchFamily="18" charset="0"/>
              </a:rPr>
              <a:t>staff</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административной практике, процедурах ежедневной деятельности, включая систему вознаграждений, формальную и неформальную политику, разработку бюджетов, финансового управления и контроля (</a:t>
            </a:r>
            <a:r>
              <a:rPr lang="ru-RU" sz="2700" dirty="0" err="1">
                <a:latin typeface="Times New Roman" pitchFamily="18" charset="0"/>
                <a:cs typeface="Times New Roman" pitchFamily="18" charset="0"/>
              </a:rPr>
              <a:t>systems</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организационного искусства, возможностей и отличительных преимуществ (</a:t>
            </a:r>
            <a:r>
              <a:rPr lang="ru-RU" sz="2700" dirty="0" err="1">
                <a:latin typeface="Times New Roman" pitchFamily="18" charset="0"/>
                <a:cs typeface="Times New Roman" pitchFamily="18" charset="0"/>
              </a:rPr>
              <a:t>skills</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стиля руководства (</a:t>
            </a:r>
            <a:r>
              <a:rPr lang="ru-RU" sz="2700" dirty="0" err="1">
                <a:latin typeface="Times New Roman" pitchFamily="18" charset="0"/>
                <a:cs typeface="Times New Roman" pitchFamily="18" charset="0"/>
              </a:rPr>
              <a:t>style</a:t>
            </a:r>
            <a:r>
              <a:rPr lang="ru-RU" sz="2700" dirty="0">
                <a:latin typeface="Times New Roman" pitchFamily="18" charset="0"/>
                <a:cs typeface="Times New Roman" pitchFamily="18" charset="0"/>
              </a:rPr>
              <a:t>).</a:t>
            </a:r>
            <a:r>
              <a:rPr lang="ru-RU" dirty="0"/>
              <a:t/>
            </a:r>
            <a:br>
              <a:rPr lang="ru-RU" dirty="0"/>
            </a:br>
            <a:endParaRPr lang="ru-RU" dirty="0"/>
          </a:p>
        </p:txBody>
      </p:sp>
    </p:spTree>
    <p:extLst>
      <p:ext uri="{BB962C8B-B14F-4D97-AF65-F5344CB8AC3E}">
        <p14:creationId xmlns:p14="http://schemas.microsoft.com/office/powerpoint/2010/main" val="7344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4664"/>
            <a:ext cx="9036496" cy="576064"/>
          </a:xfrm>
        </p:spPr>
        <p:txBody>
          <a:bodyPr>
            <a:normAutofit fontScale="90000"/>
          </a:bodyPr>
          <a:lstStyle/>
          <a:p>
            <a:r>
              <a:rPr lang="ru-RU" sz="2700" dirty="0">
                <a:latin typeface="Times New Roman" pitchFamily="18" charset="0"/>
                <a:cs typeface="Times New Roman" pitchFamily="18" charset="0"/>
              </a:rPr>
              <a:t>Рис. </a:t>
            </a:r>
            <a:r>
              <a:rPr lang="ru-RU" sz="2700" dirty="0" smtClean="0">
                <a:latin typeface="Times New Roman" pitchFamily="18" charset="0"/>
                <a:cs typeface="Times New Roman" pitchFamily="18" charset="0"/>
              </a:rPr>
              <a:t>2 - </a:t>
            </a:r>
            <a:r>
              <a:rPr lang="ru-RU" sz="2700" dirty="0">
                <a:latin typeface="Times New Roman" pitchFamily="18" charset="0"/>
                <a:cs typeface="Times New Roman" pitchFamily="18" charset="0"/>
              </a:rPr>
              <a:t>Схема </a:t>
            </a:r>
            <a:r>
              <a:rPr lang="ru-RU" sz="2700" b="1" dirty="0">
                <a:latin typeface="Times New Roman" pitchFamily="18" charset="0"/>
                <a:cs typeface="Times New Roman" pitchFamily="18" charset="0"/>
              </a:rPr>
              <a:t>7S </a:t>
            </a:r>
            <a:r>
              <a:rPr lang="ru-RU" sz="2700" dirty="0">
                <a:latin typeface="Times New Roman" pitchFamily="18" charset="0"/>
                <a:cs typeface="Times New Roman" pitchFamily="18" charset="0"/>
              </a:rPr>
              <a:t>взаимного влияния административных сфер деятельности (схема </a:t>
            </a:r>
            <a:r>
              <a:rPr lang="ru-RU" sz="2700" dirty="0" err="1">
                <a:latin typeface="Times New Roman" pitchFamily="18" charset="0"/>
                <a:cs typeface="Times New Roman" pitchFamily="18" charset="0"/>
              </a:rPr>
              <a:t>МакКинсей</a:t>
            </a:r>
            <a:r>
              <a:rPr lang="ru-RU" sz="2700" dirty="0">
                <a:latin typeface="Times New Roman" pitchFamily="18" charset="0"/>
                <a:cs typeface="Times New Roman" pitchFamily="18" charset="0"/>
              </a:rPr>
              <a:t>)</a:t>
            </a:r>
            <a:r>
              <a:rPr lang="ru-RU" dirty="0"/>
              <a:t/>
            </a:r>
            <a:br>
              <a:rPr lang="ru-RU" dirty="0"/>
            </a:br>
            <a:endParaRPr lang="ru-RU"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1196752"/>
            <a:ext cx="7704856" cy="5661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1758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466730"/>
          </a:xfrm>
        </p:spPr>
        <p:txBody>
          <a:bodyPr>
            <a:normAutofit fontScale="90000"/>
          </a:bodyPr>
          <a:lstStyle/>
          <a:p>
            <a:pPr>
              <a:lnSpc>
                <a:spcPct val="80000"/>
              </a:lnSpc>
            </a:pPr>
            <a:r>
              <a:rPr lang="ru-RU" sz="2700" b="1" dirty="0" smtClean="0">
                <a:latin typeface="Times New Roman" pitchFamily="18" charset="0"/>
                <a:cs typeface="Times New Roman" pitchFamily="18" charset="0"/>
              </a:rPr>
              <a:t>4</a:t>
            </a:r>
            <a:r>
              <a:rPr lang="ru-RU" sz="2700" b="1" dirty="0">
                <a:latin typeface="Times New Roman" pitchFamily="18" charset="0"/>
                <a:cs typeface="Times New Roman" pitchFamily="18" charset="0"/>
              </a:rPr>
              <a:t>. Основы политики действий руководства компании в стратегической </a:t>
            </a:r>
            <a:r>
              <a:rPr lang="ru-RU" sz="2700" b="1" dirty="0" smtClean="0">
                <a:latin typeface="Times New Roman" pitchFamily="18" charset="0"/>
                <a:cs typeface="Times New Roman" pitchFamily="18" charset="0"/>
              </a:rPr>
              <a:t>области</a:t>
            </a:r>
            <a:br>
              <a:rPr lang="ru-RU" sz="2700" b="1" dirty="0" smtClean="0">
                <a:latin typeface="Times New Roman" pitchFamily="18" charset="0"/>
                <a:cs typeface="Times New Roman" pitchFamily="18" charset="0"/>
              </a:rPr>
            </a:b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ru-RU" sz="2400" dirty="0">
                <a:latin typeface="Times New Roman" pitchFamily="18" charset="0"/>
                <a:cs typeface="Times New Roman" pitchFamily="18" charset="0"/>
              </a:rPr>
              <a:t>Проблема стратегического руководства компании состоит в диагностике ситуации и выборе одного или нескольких путей владения ею. При этом можно выделить шесть основных действий руководства</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оставаться на высоте того, что происходит, и искать пути лучших действий (контролировать ситуацию</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продвигать культуру, при которой действия компании по реализации стратегии становятся более энергичными</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поддерживать функционирование организации в изменившихся </a:t>
            </a:r>
            <a:r>
              <a:rPr lang="ru-RU" sz="2400" dirty="0" smtClean="0">
                <a:latin typeface="Times New Roman" pitchFamily="18" charset="0"/>
                <a:cs typeface="Times New Roman" pitchFamily="18" charset="0"/>
              </a:rPr>
              <a:t>условиях;</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создавать консенсус мнений, участвовать в формулировке стратегии и политики ее </a:t>
            </a:r>
            <a:r>
              <a:rPr lang="ru-RU" sz="2400" dirty="0" smtClean="0">
                <a:latin typeface="Times New Roman" pitchFamily="18" charset="0"/>
                <a:cs typeface="Times New Roman" pitchFamily="18" charset="0"/>
              </a:rPr>
              <a:t>реализации;</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продвигать этические нормы в практику компании</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предпринимать корректирующие действия по выполнению стратегии и во всей стратегической области.</a:t>
            </a: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endParaRPr lang="ru-RU" sz="2700" dirty="0">
              <a:latin typeface="Times New Roman" pitchFamily="18" charset="0"/>
              <a:cs typeface="Times New Roman" pitchFamily="18" charset="0"/>
            </a:endParaRPr>
          </a:p>
        </p:txBody>
      </p:sp>
    </p:spTree>
    <p:extLst>
      <p:ext uri="{BB962C8B-B14F-4D97-AF65-F5344CB8AC3E}">
        <p14:creationId xmlns:p14="http://schemas.microsoft.com/office/powerpoint/2010/main" val="3789750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466730"/>
          </a:xfrm>
        </p:spPr>
        <p:txBody>
          <a:bodyPr>
            <a:normAutofit fontScale="90000"/>
          </a:bodyPr>
          <a:lstStyle/>
          <a:p>
            <a:pPr>
              <a:lnSpc>
                <a:spcPct val="85000"/>
              </a:lnSpc>
            </a:pPr>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a:latin typeface="Times New Roman" pitchFamily="18" charset="0"/>
                <a:cs typeface="Times New Roman" pitchFamily="18" charset="0"/>
              </a:rPr>
              <a:t/>
            </a:r>
            <a:br>
              <a:rPr lang="ru-RU" sz="2700" b="1" dirty="0">
                <a:latin typeface="Times New Roman" pitchFamily="18" charset="0"/>
                <a:cs typeface="Times New Roman" pitchFamily="18" charset="0"/>
              </a:rPr>
            </a:br>
            <a:r>
              <a:rPr lang="ru-RU" sz="2700" b="1" dirty="0" smtClean="0">
                <a:latin typeface="Times New Roman" pitchFamily="18" charset="0"/>
                <a:cs typeface="Times New Roman" pitchFamily="18" charset="0"/>
              </a:rPr>
              <a:t>Менеджерам </a:t>
            </a:r>
            <a:r>
              <a:rPr lang="ru-RU" sz="2700" b="1" dirty="0">
                <a:latin typeface="Times New Roman" pitchFamily="18" charset="0"/>
                <a:cs typeface="Times New Roman" pitchFamily="18" charset="0"/>
              </a:rPr>
              <a:t>лучше придерживаться следующей политики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позволять слабо поддержанным в фирме идеям "умирать своею смертью</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создавать хорошо поддержанным идеям, но неприемлемым для менеджера, дополнительные барьеры и </a:t>
            </a:r>
            <a:r>
              <a:rPr lang="ru-RU" sz="2700" dirty="0" smtClean="0">
                <a:latin typeface="Times New Roman" pitchFamily="18" charset="0"/>
                <a:cs typeface="Times New Roman" pitchFamily="18" charset="0"/>
              </a:rPr>
              <a:t>тесты;</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для полностью неприемлемых предложений создавать обстановку, способствующую отрицательным заключениям подчиненных менеджера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стремиться к тому, чтобы основное число отрицательных решений составляло результат консенсуса различных групп менеджмента. Резервировать свое персональное вето для серьезных вопросов и критических моментов</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руководить стратегией, а не диктовать </a:t>
            </a:r>
            <a:r>
              <a:rPr lang="ru-RU" sz="2700" dirty="0" smtClean="0">
                <a:latin typeface="Times New Roman" pitchFamily="18" charset="0"/>
                <a:cs typeface="Times New Roman" pitchFamily="18" charset="0"/>
              </a:rPr>
              <a:t>ее;</a:t>
            </a: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dirty="0"/>
              <a:t/>
            </a:r>
            <a:br>
              <a:rPr lang="ru-RU" dirty="0"/>
            </a:br>
            <a:endParaRPr lang="ru-RU" dirty="0"/>
          </a:p>
        </p:txBody>
      </p:sp>
    </p:spTree>
    <p:extLst>
      <p:ext uri="{BB962C8B-B14F-4D97-AF65-F5344CB8AC3E}">
        <p14:creationId xmlns:p14="http://schemas.microsoft.com/office/powerpoint/2010/main" val="2205354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rmAutofit fontScale="90000"/>
          </a:bodyPr>
          <a:lstStyle/>
          <a:p>
            <a:r>
              <a:rPr lang="ru-RU" sz="2700" dirty="0">
                <a:latin typeface="Times New Roman" pitchFamily="18" charset="0"/>
                <a:cs typeface="Times New Roman" pitchFamily="18" charset="0"/>
              </a:rPr>
              <a:t>Любой стратегический план требует корректировки. Поведение менеджера при обсуждении путей его корректировки можно выразить через </a:t>
            </a:r>
            <a:r>
              <a:rPr lang="ru-RU" sz="2700" b="1" dirty="0">
                <a:latin typeface="Times New Roman" pitchFamily="18" charset="0"/>
                <a:cs typeface="Times New Roman" pitchFamily="18" charset="0"/>
              </a:rPr>
              <a:t>реактивный и активный подходы</a:t>
            </a:r>
            <a:r>
              <a:rPr lang="ru-RU" sz="2700" dirty="0">
                <a:latin typeface="Times New Roman" pitchFamily="18" charset="0"/>
                <a:cs typeface="Times New Roman" pitchFamily="18" charset="0"/>
              </a:rPr>
              <a:t>. Когда есть определенное время для разработки предложений по корректировке, можно использовать </a:t>
            </a:r>
            <a:r>
              <a:rPr lang="ru-RU" sz="2700" b="1" dirty="0">
                <a:latin typeface="Times New Roman" pitchFamily="18" charset="0"/>
                <a:cs typeface="Times New Roman" pitchFamily="18" charset="0"/>
              </a:rPr>
              <a:t>реактивный подход</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быть гибким, сохранять возможно дольше открытым список предложений</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задавать как можно больше вопросов авторам предложений</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получать возможно полную информацию от специалистов</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поддерживать субординацию участвующих в обсуждении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стремиться узнать реакцию возможно большего числа людей по затронутой проблеме.</a:t>
            </a:r>
            <a:r>
              <a:rPr lang="ru-RU" dirty="0"/>
              <a:t/>
            </a:r>
            <a:br>
              <a:rPr lang="ru-RU" dirty="0"/>
            </a:br>
            <a:endParaRPr lang="ru-RU" dirty="0"/>
          </a:p>
        </p:txBody>
      </p:sp>
    </p:spTree>
    <p:extLst>
      <p:ext uri="{BB962C8B-B14F-4D97-AF65-F5344CB8AC3E}">
        <p14:creationId xmlns:p14="http://schemas.microsoft.com/office/powerpoint/2010/main" val="30922913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856984" cy="6394722"/>
          </a:xfrm>
        </p:spPr>
        <p:txBody>
          <a:bodyPr>
            <a:noAutofit/>
          </a:bodyPr>
          <a:lstStyle/>
          <a:p>
            <a:r>
              <a:rPr lang="ru-RU" sz="2400" dirty="0">
                <a:latin typeface="Times New Roman" pitchFamily="18" charset="0"/>
                <a:cs typeface="Times New Roman" pitchFamily="18" charset="0"/>
              </a:rPr>
              <a:t>- относиться подозрительно к символическим воздействиям и положениям, которые могут стимулировать нежелательные действия</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заботиться о том, чтобы все главные силы, действующие в компании, были представлены в высшем менеджменте</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включать новых людей и идей в рассмотрение изменений, чтобы исключить возможность появления их в дальнейшем в качестве систематического противостояния другим взглядам</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 минимизировать незащищенность своей собственной позиции в спорах, особенно о весьма спорных моментах, и в ситуациях, которые оппозиция может использовать для нападения.</a:t>
            </a:r>
            <a:endParaRPr lang="ru-RU" sz="2400" dirty="0"/>
          </a:p>
        </p:txBody>
      </p:sp>
    </p:spTree>
    <p:extLst>
      <p:ext uri="{BB962C8B-B14F-4D97-AF65-F5344CB8AC3E}">
        <p14:creationId xmlns:p14="http://schemas.microsoft.com/office/powerpoint/2010/main" val="2684540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8928992" cy="6552728"/>
          </a:xfrm>
        </p:spPr>
        <p:txBody>
          <a:bodyPr>
            <a:normAutofit fontScale="90000"/>
          </a:bodyPr>
          <a:lstStyle/>
          <a:p>
            <a:pPr>
              <a:lnSpc>
                <a:spcPct val="85000"/>
              </a:lnSpc>
            </a:pPr>
            <a:r>
              <a:rPr lang="ru-RU" sz="2700" b="1" smtClean="0">
                <a:latin typeface="Times New Roman" pitchFamily="18" charset="0"/>
                <a:cs typeface="Times New Roman" pitchFamily="18" charset="0"/>
              </a:rPr>
              <a:t/>
            </a:r>
            <a:br>
              <a:rPr lang="ru-RU" sz="2700" b="1" smtClean="0">
                <a:latin typeface="Times New Roman" pitchFamily="18" charset="0"/>
                <a:cs typeface="Times New Roman" pitchFamily="18" charset="0"/>
              </a:rPr>
            </a:br>
            <a:r>
              <a:rPr lang="ru-RU" sz="2700" b="1" smtClean="0">
                <a:latin typeface="Times New Roman" pitchFamily="18" charset="0"/>
                <a:cs typeface="Times New Roman" pitchFamily="18" charset="0"/>
              </a:rPr>
              <a:t>Активный </a:t>
            </a:r>
            <a:r>
              <a:rPr lang="ru-RU" sz="2700" b="1" dirty="0">
                <a:latin typeface="Times New Roman" pitchFamily="18" charset="0"/>
                <a:cs typeface="Times New Roman" pitchFamily="18" charset="0"/>
              </a:rPr>
              <a:t>подход </a:t>
            </a:r>
            <a:r>
              <a:rPr lang="ru-RU" sz="2700" dirty="0">
                <a:latin typeface="Times New Roman" pitchFamily="18" charset="0"/>
                <a:cs typeface="Times New Roman" pitchFamily="18" charset="0"/>
              </a:rPr>
              <a:t>включает</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изучение с помощью комиссий взрывных или тревожных областей</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сбор идей и концепций среди коллег</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разбивку людей на команды с резкой разницей в компетентности, интересах, опыте и сбор среди них идей</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контакт со многими людьми внутри и вне фирмы</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стимулирование предложений низких уровней для обеспечения реальности решений</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последовательные шаги по согласованию частных идей на разных уровнях деятельности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управление политикой изменений для обеспечения согласия менеджеров поддержать выбранный курс действий.</a:t>
            </a:r>
            <a:r>
              <a:rPr lang="ru-RU" dirty="0"/>
              <a:t/>
            </a:r>
            <a:br>
              <a:rPr lang="ru-RU" dirty="0"/>
            </a:br>
            <a:endParaRPr lang="ru-RU" dirty="0"/>
          </a:p>
        </p:txBody>
      </p:sp>
    </p:spTree>
    <p:extLst>
      <p:ext uri="{BB962C8B-B14F-4D97-AF65-F5344CB8AC3E}">
        <p14:creationId xmlns:p14="http://schemas.microsoft.com/office/powerpoint/2010/main" val="2576273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784976" cy="6250706"/>
          </a:xfrm>
        </p:spPr>
        <p:txBody>
          <a:bodyPr>
            <a:normAutofit/>
          </a:bodyPr>
          <a:lstStyle/>
          <a:p>
            <a:r>
              <a:rPr lang="ru-RU" sz="2800" b="1" dirty="0">
                <a:latin typeface="Times New Roman" pitchFamily="18" charset="0"/>
                <a:cs typeface="Times New Roman" pitchFamily="18" charset="0"/>
              </a:rPr>
              <a:t>1. Ключевые задачи реализации </a:t>
            </a:r>
            <a:r>
              <a:rPr lang="ru-RU" sz="2800" b="1" dirty="0" smtClean="0">
                <a:latin typeface="Times New Roman" pitchFamily="18" charset="0"/>
                <a:cs typeface="Times New Roman" pitchFamily="18" charset="0"/>
              </a:rPr>
              <a:t>стратегии</a:t>
            </a:r>
            <a:br>
              <a:rPr lang="ru-RU" sz="2800" b="1"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Когда </a:t>
            </a:r>
            <a:r>
              <a:rPr lang="ru-RU" sz="2800" dirty="0">
                <a:latin typeface="Times New Roman" pitchFamily="18" charset="0"/>
                <a:cs typeface="Times New Roman" pitchFamily="18" charset="0"/>
              </a:rPr>
              <a:t>стратегический план разработан перед менеджером стоит задача превратить его в действия и хорошие результаты. Если разработка стратегии прежде всего предпринимательская деятельность, то ее реализация - внутренняя административная деятельность. Детали такой деятельности зависят от конкретной ситуации. Однако имеются повторяющиеся ключевые задачи этого процесса</a:t>
            </a:r>
          </a:p>
        </p:txBody>
      </p:sp>
    </p:spTree>
    <p:extLst>
      <p:ext uri="{BB962C8B-B14F-4D97-AF65-F5344CB8AC3E}">
        <p14:creationId xmlns:p14="http://schemas.microsoft.com/office/powerpoint/2010/main" val="33653933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20080"/>
          </a:xfrm>
        </p:spPr>
        <p:txBody>
          <a:bodyPr>
            <a:normAutofit/>
          </a:bodyPr>
          <a:lstStyle/>
          <a:p>
            <a:r>
              <a:rPr lang="ru-RU" sz="2800" dirty="0">
                <a:latin typeface="Times New Roman" pitchFamily="18" charset="0"/>
                <a:cs typeface="Times New Roman" pitchFamily="18" charset="0"/>
              </a:rPr>
              <a:t>Рис. </a:t>
            </a:r>
            <a:r>
              <a:rPr lang="ru-RU" sz="2800" dirty="0" smtClean="0">
                <a:latin typeface="Times New Roman" pitchFamily="18" charset="0"/>
                <a:cs typeface="Times New Roman" pitchFamily="18" charset="0"/>
              </a:rPr>
              <a:t>1 - </a:t>
            </a:r>
            <a:r>
              <a:rPr lang="ru-RU" sz="2800" dirty="0">
                <a:latin typeface="Times New Roman" pitchFamily="18" charset="0"/>
                <a:cs typeface="Times New Roman" pitchFamily="18" charset="0"/>
              </a:rPr>
              <a:t>Ключевые задачи реализации стратегии</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696"/>
            <a:ext cx="8964488" cy="6408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43846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928992" cy="6669360"/>
          </a:xfrm>
        </p:spPr>
        <p:txBody>
          <a:bodyPr>
            <a:normAutofit/>
          </a:bodyPr>
          <a:lstStyle/>
          <a:p>
            <a:r>
              <a:rPr lang="ru-RU" sz="2700" b="1" dirty="0">
                <a:latin typeface="Times New Roman" pitchFamily="18" charset="0"/>
                <a:cs typeface="Times New Roman" pitchFamily="18" charset="0"/>
              </a:rPr>
              <a:t>Построение организации, способной осуществить стратегию</a:t>
            </a:r>
            <a:r>
              <a:rPr lang="ru-RU" sz="2700" dirty="0">
                <a:latin typeface="Times New Roman" pitchFamily="18" charset="0"/>
                <a:cs typeface="Times New Roman" pitchFamily="18" charset="0"/>
              </a:rPr>
              <a:t>, должно включать:</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разработку внутренней организационной структуры, исходя из нужд стратегии,</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создание искусств и отличительных преимуществ, на которых базируется стратегия,</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выбор людей на ключевые позиции</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dirty="0">
                <a:latin typeface="Times New Roman" pitchFamily="18" charset="0"/>
                <a:cs typeface="Times New Roman" pitchFamily="18" charset="0"/>
              </a:rPr>
              <a:t>Разработка бюджета, обеспечивающего реализацию стратегии</a:t>
            </a:r>
            <a:r>
              <a:rPr lang="ru-RU" sz="2700" dirty="0">
                <a:latin typeface="Times New Roman" pitchFamily="18" charset="0"/>
                <a:cs typeface="Times New Roman" pitchFamily="18" charset="0"/>
              </a:rPr>
              <a:t>, предусматривает:</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наделение каждой организационной единицы бюджетом, обеспечивающим выполнение ее части стратегического плана,</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контроль за эффективным использованием ресурсов.</a:t>
            </a:r>
            <a:r>
              <a:rPr lang="ru-RU" dirty="0"/>
              <a:t/>
            </a:r>
            <a:br>
              <a:rPr lang="ru-RU" dirty="0"/>
            </a:br>
            <a:endParaRPr lang="ru-RU" dirty="0"/>
          </a:p>
        </p:txBody>
      </p:sp>
    </p:spTree>
    <p:extLst>
      <p:ext uri="{BB962C8B-B14F-4D97-AF65-F5344CB8AC3E}">
        <p14:creationId xmlns:p14="http://schemas.microsoft.com/office/powerpoint/2010/main" val="4070583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928992" cy="6669360"/>
          </a:xfrm>
        </p:spPr>
        <p:txBody>
          <a:bodyPr>
            <a:normAutofit/>
          </a:bodyPr>
          <a:lstStyle/>
          <a:p>
            <a:r>
              <a:rPr lang="ru-RU" sz="2700" b="1" dirty="0">
                <a:latin typeface="Times New Roman" pitchFamily="18" charset="0"/>
                <a:cs typeface="Times New Roman" pitchFamily="18" charset="0"/>
              </a:rPr>
              <a:t>Создание внутренних административных обеспечивающих систем</a:t>
            </a:r>
            <a:r>
              <a:rPr lang="ru-RU" sz="2700" dirty="0">
                <a:latin typeface="Times New Roman" pitchFamily="18" charset="0"/>
                <a:cs typeface="Times New Roman" pitchFamily="18" charset="0"/>
              </a:rPr>
              <a:t> требует:</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определения и управления политиками и процедурами</a:t>
            </a:r>
            <a:r>
              <a:rPr lang="ru-RU" sz="2700" dirty="0" smtClean="0">
                <a:latin typeface="Times New Roman" pitchFamily="18" charset="0"/>
                <a:cs typeface="Times New Roman" pitchFamily="18" charset="0"/>
              </a:rPr>
              <a:t>, влияющими </a:t>
            </a:r>
            <a:r>
              <a:rPr lang="ru-RU" sz="2700" dirty="0">
                <a:latin typeface="Times New Roman" pitchFamily="18" charset="0"/>
                <a:cs typeface="Times New Roman" pitchFamily="18" charset="0"/>
              </a:rPr>
              <a:t>на стратегию,</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разработки административных и оперативных систем для действия в стратегически критических ситуациях</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dirty="0">
                <a:latin typeface="Times New Roman" pitchFamily="18" charset="0"/>
                <a:cs typeface="Times New Roman" pitchFamily="18" charset="0"/>
              </a:rPr>
              <a:t>Разработка системы оплаты и поощрения </a:t>
            </a:r>
            <a:r>
              <a:rPr lang="ru-RU" sz="2700" dirty="0">
                <a:latin typeface="Times New Roman" pitchFamily="18" charset="0"/>
                <a:cs typeface="Times New Roman" pitchFamily="18" charset="0"/>
              </a:rPr>
              <a:t>должна включать:</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мотивацию организационных единиц и персонала в интересах реализации стратегии,</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разработку системы материального и морального поощрения,</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развития управления по результатам.</a:t>
            </a:r>
            <a:r>
              <a:rPr lang="ru-RU" dirty="0"/>
              <a:t/>
            </a:r>
            <a:br>
              <a:rPr lang="ru-RU" dirty="0"/>
            </a:br>
            <a:endParaRPr lang="ru-RU" dirty="0"/>
          </a:p>
        </p:txBody>
      </p:sp>
    </p:spTree>
    <p:extLst>
      <p:ext uri="{BB962C8B-B14F-4D97-AF65-F5344CB8AC3E}">
        <p14:creationId xmlns:p14="http://schemas.microsoft.com/office/powerpoint/2010/main" val="171519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74638"/>
            <a:ext cx="9036496" cy="6394722"/>
          </a:xfrm>
        </p:spPr>
        <p:txBody>
          <a:bodyPr>
            <a:normAutofit fontScale="90000"/>
          </a:bodyPr>
          <a:lstStyle/>
          <a:p>
            <a:r>
              <a:rPr lang="ru-RU" sz="2700" b="1" dirty="0">
                <a:latin typeface="Times New Roman" pitchFamily="18" charset="0"/>
                <a:cs typeface="Times New Roman" pitchFamily="18" charset="0"/>
              </a:rPr>
              <a:t>Развитие корпоративной культуры применительно к стратегии </a:t>
            </a:r>
            <a:r>
              <a:rPr lang="ru-RU" sz="2700" dirty="0">
                <a:latin typeface="Times New Roman" pitchFamily="18" charset="0"/>
                <a:cs typeface="Times New Roman" pitchFamily="18" charset="0"/>
              </a:rPr>
              <a:t>включает:</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установление частных показателей,</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определение этических стандартов,</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создание рабочей обстановки поддержки стратегии,</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воспитание духа работы на высоком культурном уровне</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b="1" dirty="0">
                <a:latin typeface="Times New Roman" pitchFamily="18" charset="0"/>
                <a:cs typeface="Times New Roman" pitchFamily="18" charset="0"/>
              </a:rPr>
              <a:t>Стиль стратегического руководства </a:t>
            </a:r>
            <a:r>
              <a:rPr lang="ru-RU" sz="2700" dirty="0">
                <a:latin typeface="Times New Roman" pitchFamily="18" charset="0"/>
                <a:cs typeface="Times New Roman" pitchFamily="18" charset="0"/>
              </a:rPr>
              <a:t>требует:</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управления процессом роста показателей, культуры фирмы и содействия стратегии;</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поддержки организационных инноваций и новых возможностей;</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участия в политиках реализации стратегии, поддержке производственных возможностей и организационного консенсуса;</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упора на этические стандарты в поведении;</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 инициативы корректирующих действий для улучшения методов реализации стратегии.</a:t>
            </a:r>
            <a:r>
              <a:rPr lang="ru-RU" dirty="0"/>
              <a:t/>
            </a:r>
            <a:br>
              <a:rPr lang="ru-RU" dirty="0"/>
            </a:br>
            <a:endParaRPr lang="ru-RU" dirty="0"/>
          </a:p>
        </p:txBody>
      </p:sp>
    </p:spTree>
    <p:extLst>
      <p:ext uri="{BB962C8B-B14F-4D97-AF65-F5344CB8AC3E}">
        <p14:creationId xmlns:p14="http://schemas.microsoft.com/office/powerpoint/2010/main" val="26434750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8964488" cy="6669360"/>
          </a:xfrm>
        </p:spPr>
        <p:txBody>
          <a:bodyPr>
            <a:normAutofit fontScale="90000"/>
          </a:bodyPr>
          <a:lstStyle/>
          <a:p>
            <a:r>
              <a:rPr lang="ru-RU" sz="2400" b="1" dirty="0">
                <a:latin typeface="Times New Roman" pitchFamily="18" charset="0"/>
                <a:cs typeface="Times New Roman" pitchFamily="18" charset="0"/>
              </a:rPr>
              <a:t>2. Практические рекомендации по обеспечению организации стратегически эффективной </a:t>
            </a:r>
            <a:r>
              <a:rPr lang="ru-RU" sz="2400" b="1" dirty="0" smtClean="0">
                <a:latin typeface="Times New Roman" pitchFamily="18" charset="0"/>
                <a:cs typeface="Times New Roman" pitchFamily="18" charset="0"/>
              </a:rPr>
              <a:t>компании</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Некоторые </a:t>
            </a:r>
            <a:r>
              <a:rPr lang="ru-RU" sz="2400" b="1" dirty="0">
                <a:latin typeface="Times New Roman" pitchFamily="18" charset="0"/>
                <a:cs typeface="Times New Roman" pitchFamily="18" charset="0"/>
              </a:rPr>
              <a:t>практические рекомендации, полученные на основе изучения опыта лучших </a:t>
            </a:r>
            <a:r>
              <a:rPr lang="ru-RU" sz="2400" b="1" dirty="0" smtClean="0">
                <a:latin typeface="Times New Roman" pitchFamily="18" charset="0"/>
                <a:cs typeface="Times New Roman" pitchFamily="18" charset="0"/>
              </a:rPr>
              <a:t>компаний:</a:t>
            </a: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r>
              <a:rPr lang="ru-RU" sz="2400" dirty="0">
                <a:latin typeface="Times New Roman" pitchFamily="18" charset="0"/>
                <a:cs typeface="Times New Roman" pitchFamily="18" charset="0"/>
              </a:rPr>
              <a:t>1. Организационная схема большинства таких компаний достаточно стабильна. Обычным является использование децентрализованных схем управления с отделениями бизнес/продукт (СЗХ</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2. Часть организационной структуры достаточно подвижна и гибка, что позволяет быстро реагировать на изменение внешних условий</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3. Новые СЗХ появляются для того, чтобы дать возможность развиться новым видам бизнеса. Часто это происходит путем создания нового производства по новому продукту или путем превращения части существующего бизнеса в независимое отделение.</a:t>
            </a:r>
            <a:r>
              <a:rPr lang="ru-RU" sz="2400" dirty="0"/>
              <a:t/>
            </a:r>
            <a:br>
              <a:rPr lang="ru-RU" sz="2400" dirty="0"/>
            </a:br>
            <a:r>
              <a:rPr lang="ru-RU" sz="2400" dirty="0"/>
              <a:t/>
            </a:r>
            <a:br>
              <a:rPr lang="ru-RU" sz="2400" dirty="0"/>
            </a:br>
            <a:endParaRPr lang="ru-RU" sz="2400" dirty="0"/>
          </a:p>
        </p:txBody>
      </p:sp>
    </p:spTree>
    <p:extLst>
      <p:ext uri="{BB962C8B-B14F-4D97-AF65-F5344CB8AC3E}">
        <p14:creationId xmlns:p14="http://schemas.microsoft.com/office/powerpoint/2010/main" val="2968642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16632"/>
            <a:ext cx="9036496" cy="6552728"/>
          </a:xfrm>
        </p:spPr>
        <p:txBody>
          <a:bodyPr>
            <a:normAutofit fontScale="90000"/>
          </a:bodyPr>
          <a:lstStyle/>
          <a:p>
            <a:r>
              <a:rPr lang="ru-RU" sz="2700" dirty="0">
                <a:latin typeface="Times New Roman" pitchFamily="18" charset="0"/>
                <a:cs typeface="Times New Roman" pitchFamily="18" charset="0"/>
              </a:rPr>
              <a:t>4. Люди, продукты и даже производства часто передвигаются от одного отделения к другому с целью наибольшей эффективности, продвижения по службе, увеличения конкурентной силы и адаптации к условиям рынка</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5. Большинство таких компаний имеют сравнительно небольшой персонал в главной конторе, причем большинство его членов - выходцы из "полевых единиц". Происходит довольно частая ротация персонала "главный офис - отделения</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6. Формы функционального управления, как правило, "подгоняются" к главным задачам компаний. При этом имеется в виду, что они менее предприимчивы, </a:t>
            </a:r>
            <a:r>
              <a:rPr lang="ru-RU" sz="2700" dirty="0" smtClean="0">
                <a:latin typeface="Times New Roman" pitchFamily="18" charset="0"/>
                <a:cs typeface="Times New Roman" pitchFamily="18" charset="0"/>
              </a:rPr>
              <a:t>медленнее </a:t>
            </a:r>
            <a:r>
              <a:rPr lang="ru-RU" sz="2700" dirty="0">
                <a:latin typeface="Times New Roman" pitchFamily="18" charset="0"/>
                <a:cs typeface="Times New Roman" pitchFamily="18" charset="0"/>
              </a:rPr>
              <a:t>адаптируются и могут игнорировать важные изменения внешней обстановки.</a:t>
            </a:r>
            <a:r>
              <a:rPr lang="ru-RU" dirty="0"/>
              <a:t/>
            </a:r>
            <a:br>
              <a:rPr lang="ru-RU" dirty="0"/>
            </a:br>
            <a:endParaRPr lang="ru-RU" dirty="0"/>
          </a:p>
        </p:txBody>
      </p:sp>
    </p:spTree>
    <p:extLst>
      <p:ext uri="{BB962C8B-B14F-4D97-AF65-F5344CB8AC3E}">
        <p14:creationId xmlns:p14="http://schemas.microsoft.com/office/powerpoint/2010/main" val="3734237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274638"/>
            <a:ext cx="8928992" cy="6466730"/>
          </a:xfrm>
        </p:spPr>
        <p:txBody>
          <a:bodyPr>
            <a:normAutofit fontScale="90000"/>
          </a:bodyPr>
          <a:lstStyle/>
          <a:p>
            <a:r>
              <a:rPr lang="ru-RU" sz="2700" dirty="0">
                <a:latin typeface="Times New Roman" pitchFamily="18" charset="0"/>
                <a:cs typeface="Times New Roman" pitchFamily="18" charset="0"/>
              </a:rPr>
              <a:t>7. </a:t>
            </a:r>
            <a:r>
              <a:rPr lang="ru-RU" sz="2700" dirty="0" smtClean="0">
                <a:latin typeface="Times New Roman" pitchFamily="18" charset="0"/>
                <a:cs typeface="Times New Roman" pitchFamily="18" charset="0"/>
              </a:rPr>
              <a:t>Ключевой </a:t>
            </a:r>
            <a:r>
              <a:rPr lang="ru-RU" sz="2700" dirty="0">
                <a:latin typeface="Times New Roman" pitchFamily="18" charset="0"/>
                <a:cs typeface="Times New Roman" pitchFamily="18" charset="0"/>
              </a:rPr>
              <a:t>чертой предпринимательского, </a:t>
            </a:r>
            <a:r>
              <a:rPr lang="ru-RU" sz="2700" dirty="0" err="1">
                <a:latin typeface="Times New Roman" pitchFamily="18" charset="0"/>
                <a:cs typeface="Times New Roman" pitchFamily="18" charset="0"/>
              </a:rPr>
              <a:t>высокоадаптивного</a:t>
            </a:r>
            <a:r>
              <a:rPr lang="ru-RU" sz="2700" dirty="0">
                <a:latin typeface="Times New Roman" pitchFamily="18" charset="0"/>
                <a:cs typeface="Times New Roman" pitchFamily="18" charset="0"/>
              </a:rPr>
              <a:t> бизнеса является малый размер независимых отделений</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8. Средством предотвращения "известкования" и стагнации организаций является регулярная их реорганизация путем ротации кадров, передачи производств из одной СЗХ в другую, разбиения больших бюрократических машин на более мелкие и т.д</a:t>
            </a:r>
            <a:r>
              <a:rPr lang="ru-RU" sz="2700" dirty="0" smtClean="0">
                <a:latin typeface="Times New Roman" pitchFamily="18" charset="0"/>
                <a:cs typeface="Times New Roman" pitchFamily="18" charset="0"/>
              </a:rPr>
              <a:t>.</a:t>
            </a:r>
            <a:br>
              <a:rPr lang="ru-RU" sz="2700" dirty="0" smtClean="0">
                <a:latin typeface="Times New Roman" pitchFamily="18" charset="0"/>
                <a:cs typeface="Times New Roman" pitchFamily="18" charset="0"/>
              </a:rPr>
            </a:br>
            <a:r>
              <a:rPr lang="ru-RU" sz="2700" dirty="0">
                <a:latin typeface="Times New Roman" pitchFamily="18" charset="0"/>
                <a:cs typeface="Times New Roman" pitchFamily="18" charset="0"/>
              </a:rPr>
              <a:t/>
            </a:r>
            <a:br>
              <a:rPr lang="ru-RU" sz="2700" dirty="0">
                <a:latin typeface="Times New Roman" pitchFamily="18" charset="0"/>
                <a:cs typeface="Times New Roman" pitchFamily="18" charset="0"/>
              </a:rPr>
            </a:br>
            <a:r>
              <a:rPr lang="ru-RU" sz="2700" dirty="0">
                <a:latin typeface="Times New Roman" pitchFamily="18" charset="0"/>
                <a:cs typeface="Times New Roman" pitchFamily="18" charset="0"/>
              </a:rPr>
              <a:t>9. Полезно использовать управление типа "свободно-натянуто". При этом, с одной стороны, создается автономность, предпринимательская обстановка, инновационная активность отделений, а с другой - контроль сильной центральной власти позволяет ей контролировать обстановку, обеспечивая единое стратегическое развитие бизнеса. Базовая часть структуры организации должна быть при этом стабильна, но достаточно часто реорганизовывается ее "наполнение", а периферийные части организации должны быть относительно гибкими.</a:t>
            </a:r>
            <a:r>
              <a:rPr lang="ru-RU" dirty="0"/>
              <a:t/>
            </a:r>
            <a:br>
              <a:rPr lang="ru-RU" dirty="0"/>
            </a:br>
            <a:endParaRPr lang="ru-RU" dirty="0"/>
          </a:p>
        </p:txBody>
      </p:sp>
    </p:spTree>
    <p:extLst>
      <p:ext uri="{BB962C8B-B14F-4D97-AF65-F5344CB8AC3E}">
        <p14:creationId xmlns:p14="http://schemas.microsoft.com/office/powerpoint/2010/main" val="180177982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187</Words>
  <Application>Microsoft Office PowerPoint</Application>
  <PresentationFormat>Экран (4:3)</PresentationFormat>
  <Paragraphs>18</Paragraphs>
  <Slides>18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18</vt:i4>
      </vt:variant>
    </vt:vector>
  </HeadingPairs>
  <TitlesOfParts>
    <vt:vector size="22" baseType="lpstr">
      <vt:lpstr>Arial</vt:lpstr>
      <vt:lpstr>Calibri</vt:lpstr>
      <vt:lpstr>Times New Roman</vt:lpstr>
      <vt:lpstr>Тема Office</vt:lpstr>
      <vt:lpstr>Тема 10. ИНСТРУМЕНТАРИЙ РЕАЛИЗАЦИИ СТРАТЕГИИ  1. Ключевые задачи реализации стратегии  2. Практические рекомендации по обеспечению организации стратегически эффективной компании  3. Корпоративная культура, обеспечивающая эффективную реализацию стратегии  4. Основы политики действий руководства компании в стратегической области </vt:lpstr>
      <vt:lpstr>1. Ключевые задачи реализации стратегии  Когда стратегический план разработан перед менеджером стоит задача превратить его в действия и хорошие результаты. Если разработка стратегии прежде всего предпринимательская деятельность, то ее реализация - внутренняя административная деятельность. Детали такой деятельности зависят от конкретной ситуации. Однако имеются повторяющиеся ключевые задачи этого процесса</vt:lpstr>
      <vt:lpstr>Рис. 1 - Ключевые задачи реализации стратегии</vt:lpstr>
      <vt:lpstr>Построение организации, способной осуществить стратегию, должно включать: - разработку внутренней организационной структуры, исходя из нужд стратегии, - создание искусств и отличительных преимуществ, на которых базируется стратегия, - выбор людей на ключевые позиции.  Разработка бюджета, обеспечивающего реализацию стратегии, предусматривает: - наделение каждой организационной единицы бюджетом, обеспечивающим выполнение ее части стратегического плана, - контроль за эффективным использованием ресурсов. </vt:lpstr>
      <vt:lpstr>Создание внутренних административных обеспечивающих систем требует: - определения и управления политиками и процедурами, влияющими на стратегию, - разработки административных и оперативных систем для действия в стратегически критических ситуациях.  Разработка системы оплаты и поощрения должна включать: - мотивацию организационных единиц и персонала в интересах реализации стратегии, - разработку системы материального и морального поощрения, - развития управления по результатам. </vt:lpstr>
      <vt:lpstr>Развитие корпоративной культуры применительно к стратегии включает: - установление частных показателей, - определение этических стандартов, - создание рабочей обстановки поддержки стратегии, - воспитание духа работы на высоком культурном уровне.  Стиль стратегического руководства требует: - управления процессом роста показателей, культуры фирмы и содействия стратегии; - поддержки организационных инноваций и новых возможностей; - участия в политиках реализации стратегии, поддержке производственных возможностей и организационного консенсуса; - упора на этические стандарты в поведении; - инициативы корректирующих действий для улучшения методов реализации стратегии. </vt:lpstr>
      <vt:lpstr>2. Практические рекомендации по обеспечению организации стратегически эффективной компании  Некоторые практические рекомендации, полученные на основе изучения опыта лучших компаний:  1. Организационная схема большинства таких компаний достаточно стабильна. Обычным является использование децентрализованных схем управления с отделениями бизнес/продукт (СЗХ).  2. Часть организационной структуры достаточно подвижна и гибка, что позволяет быстро реагировать на изменение внешних условий.  3. Новые СЗХ появляются для того, чтобы дать возможность развиться новым видам бизнеса. Часто это происходит путем создания нового производства по новому продукту или путем превращения части существующего бизнеса в независимое отделение.  </vt:lpstr>
      <vt:lpstr>4. Люди, продукты и даже производства часто передвигаются от одного отделения к другому с целью наибольшей эффективности, продвижения по службе, увеличения конкурентной силы и адаптации к условиям рынка.  5. Большинство таких компаний имеют сравнительно небольшой персонал в главной конторе, причем большинство его членов - выходцы из "полевых единиц". Происходит довольно частая ротация персонала "главный офис - отделения".  6. Формы функционального управления, как правило, "подгоняются" к главным задачам компаний. При этом имеется в виду, что они менее предприимчивы, медленнее адаптируются и могут игнорировать важные изменения внешней обстановки. </vt:lpstr>
      <vt:lpstr>7. Ключевой чертой предпринимательского, высокоадаптивного бизнеса является малый размер независимых отделений.  8. Средством предотвращения "известкования" и стагнации организаций является регулярная их реорганизация путем ротации кадров, передачи производств из одной СЗХ в другую, разбиения больших бюрократических машин на более мелкие и т.д.  9. Полезно использовать управление типа "свободно-натянуто". При этом, с одной стороны, создается автономность, предпринимательская обстановка, инновационная активность отделений, а с другой - контроль сильной центральной власти позволяет ей контролировать обстановку, обеспечивая единое стратегическое развитие бизнеса. Базовая часть структуры организации должна быть при этом стабильна, но достаточно часто реорганизовывается ее "наполнение", а периферийные части организации должны быть относительно гибкими. </vt:lpstr>
      <vt:lpstr>3. Корпоративная культура, обеспечивающая эффективную реализацию стратегии  Культура корпорации базируется на основных этических нормах и принципах деятельности. К этическим нормам относятся: - честность и соблюдение закона, - разрешение конфликтов интересов, - благожелательность в торговле и рыночной практике, - использование внутренней информации для обеспечения безопасности бизнеса, - поддержка взаимоотношений и практики прибыльности, - оплата за выполненное дело, - использование информации из других источников, - политическая активность, - защита внутренней информации, - использование активов, ресурсов и собственности компании, - оплата по контрактам и векселям. </vt:lpstr>
      <vt:lpstr> Общими принципами деятельности компании могут быть:  - первоочередная важность потребителей и их обслуживания;  - обязательства по качеству;  - обязательства по инновациям;  - уважение к индивидуальности служащих и обязательства компании по отношению к ним;  - важность соблюдения честности, прямоты и этических норм;  - уважение к акционерам;  - уважение к фирмам-поставщикам;  - корпоративное товарищество;  - важность защиты окружающей среды. </vt:lpstr>
      <vt:lpstr>  Фирма МакКинсей разработала рамочную конструкцию для оценки принципов в семи областях деятельности компании:  - стратегии (strategy);  - структуре (structure);  - принципах, позиции и философии (shared value);  - подходах к штабной деятельности и ее ориентации на персонал (staff);  - административной практике, процедурах ежедневной деятельности, включая систему вознаграждений, формальную и неформальную политику, разработку бюджетов, финансового управления и контроля (systems);  - организационного искусства, возможностей и отличительных преимуществ (skills);  - стиля руководства (style). </vt:lpstr>
      <vt:lpstr>Рис. 2 - Схема 7S взаимного влияния административных сфер деятельности (схема МакКинсей) </vt:lpstr>
      <vt:lpstr>4. Основы политики действий руководства компании в стратегической области  Проблема стратегического руководства компании состоит в диагностике ситуации и выборе одного или нескольких путей владения ею. При этом можно выделить шесть основных действий руководства:  - оставаться на высоте того, что происходит, и искать пути лучших действий (контролировать ситуацию);  - продвигать культуру, при которой действия компании по реализации стратегии становятся более энергичными;  - поддерживать функционирование организации в изменившихся условиях;  - создавать консенсус мнений, участвовать в формулировке стратегии и политики ее реализации;  - продвигать этические нормы в практику компании;  - предпринимать корректирующие действия по выполнению стратегии и во всей стратегической области. </vt:lpstr>
      <vt:lpstr>  Менеджерам лучше придерживаться следующей политики:  - позволять слабо поддержанным в фирме идеям "умирать своею смертью";  - создавать хорошо поддержанным идеям, но неприемлемым для менеджера, дополнительные барьеры и тесты;  - для полностью неприемлемых предложений создавать обстановку, способствующую отрицательным заключениям подчиненных менеджера;  - стремиться к тому, чтобы основное число отрицательных решений составляло результат консенсуса различных групп менеджмента. Резервировать свое персональное вето для серьезных вопросов и критических моментов;  - руководить стратегией, а не диктовать ее;  </vt:lpstr>
      <vt:lpstr>Любой стратегический план требует корректировки. Поведение менеджера при обсуждении путей его корректировки можно выразить через реактивный и активный подходы. Когда есть определенное время для разработки предложений по корректировке, можно использовать реактивный подход:  - быть гибким, сохранять возможно дольше открытым список предложений,  - задавать как можно больше вопросов авторам предложений,  - получать возможно полную информацию от специалистов,  - поддерживать субординацию участвующих в обсуждении,  - стремиться узнать реакцию возможно большего числа людей по затронутой проблеме. </vt:lpstr>
      <vt:lpstr>- относиться подозрительно к символическим воздействиям и положениям, которые могут стимулировать нежелательные действия;  - заботиться о том, чтобы все главные силы, действующие в компании, были представлены в высшем менеджменте;  - включать новых людей и идей в рассмотрение изменений, чтобы исключить возможность появления их в дальнейшем в качестве систематического противостояния другим взглядам;  - минимизировать незащищенность своей собственной позиции в спорах, особенно о весьма спорных моментах, и в ситуациях, которые оппозиция может использовать для нападения.</vt:lpstr>
      <vt:lpstr> Активный подход включает:  - изучение с помощью комиссий взрывных или тревожных областей;  - сбор идей и концепций среди коллег;  - разбивку людей на команды с резкой разницей в компетентности, интересах, опыте и сбор среди них идей;  - контакт со многими людьми внутри и вне фирмы;  - стимулирование предложений низких уровней для обеспечения реальности решений;  - последовательные шаги по согласованию частных идей на разных уровнях деятельности;  - управление политикой изменений для обеспечения согласия менеджеров поддержать выбранный курс действий.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10. ИНСТРУМЕНТАРИЙ РЕАЛИЗАЦИИ СТРАТЕГИИ  1. Ключевые задачи реализации стратегии </dc:title>
  <dc:creator>Светлана Лёвушкина</dc:creator>
  <cp:lastModifiedBy>Admin</cp:lastModifiedBy>
  <cp:revision>15</cp:revision>
  <dcterms:created xsi:type="dcterms:W3CDTF">2014-11-28T05:48:04Z</dcterms:created>
  <dcterms:modified xsi:type="dcterms:W3CDTF">2022-12-09T05:59:18Z</dcterms:modified>
</cp:coreProperties>
</file>